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797675" cy="9872663"/>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user" initials="u" lastIdx="0" clrIdx="0">
    <p:extLst>
      <p:ext uri="{19B8F6BF-5375-455C-9EA6-DF929625EA0E}">
        <p15:presenceInfo xmlns:p15="http://schemas.microsoft.com/office/powerpoint/2012/main" userId="use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126" y="82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smtClean="0"/>
              <a:t>Titelmasterformat durch Klicken bearbeiten</a:t>
            </a:r>
            <a:endParaRPr lang="de-DE"/>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E875E04C-7368-4806-974C-F345BB396591}" type="datetimeFigureOut">
              <a:rPr lang="de-DE" smtClean="0"/>
              <a:t>10.10.2015</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9DB188DF-EA39-4365-AB5E-E036C751F93C}" type="slidenum">
              <a:rPr lang="de-DE" smtClean="0"/>
              <a:t>‹Nr.›</a:t>
            </a:fld>
            <a:endParaRPr lang="de-DE"/>
          </a:p>
        </p:txBody>
      </p:sp>
    </p:spTree>
    <p:extLst>
      <p:ext uri="{BB962C8B-B14F-4D97-AF65-F5344CB8AC3E}">
        <p14:creationId xmlns:p14="http://schemas.microsoft.com/office/powerpoint/2010/main" val="37955680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E875E04C-7368-4806-974C-F345BB396591}" type="datetimeFigureOut">
              <a:rPr lang="de-DE" smtClean="0"/>
              <a:t>10.10.2015</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9DB188DF-EA39-4365-AB5E-E036C751F93C}" type="slidenum">
              <a:rPr lang="de-DE" smtClean="0"/>
              <a:t>‹Nr.›</a:t>
            </a:fld>
            <a:endParaRPr lang="de-DE"/>
          </a:p>
        </p:txBody>
      </p:sp>
    </p:spTree>
    <p:extLst>
      <p:ext uri="{BB962C8B-B14F-4D97-AF65-F5344CB8AC3E}">
        <p14:creationId xmlns:p14="http://schemas.microsoft.com/office/powerpoint/2010/main" val="14720141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E875E04C-7368-4806-974C-F345BB396591}" type="datetimeFigureOut">
              <a:rPr lang="de-DE" smtClean="0"/>
              <a:t>10.10.2015</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9DB188DF-EA39-4365-AB5E-E036C751F93C}" type="slidenum">
              <a:rPr lang="de-DE" smtClean="0"/>
              <a:t>‹Nr.›</a:t>
            </a:fld>
            <a:endParaRPr lang="de-DE"/>
          </a:p>
        </p:txBody>
      </p:sp>
    </p:spTree>
    <p:extLst>
      <p:ext uri="{BB962C8B-B14F-4D97-AF65-F5344CB8AC3E}">
        <p14:creationId xmlns:p14="http://schemas.microsoft.com/office/powerpoint/2010/main" val="31209066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E875E04C-7368-4806-974C-F345BB396591}" type="datetimeFigureOut">
              <a:rPr lang="de-DE" smtClean="0"/>
              <a:t>10.10.2015</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9DB188DF-EA39-4365-AB5E-E036C751F93C}" type="slidenum">
              <a:rPr lang="de-DE" smtClean="0"/>
              <a:t>‹Nr.›</a:t>
            </a:fld>
            <a:endParaRPr lang="de-DE"/>
          </a:p>
        </p:txBody>
      </p:sp>
    </p:spTree>
    <p:extLst>
      <p:ext uri="{BB962C8B-B14F-4D97-AF65-F5344CB8AC3E}">
        <p14:creationId xmlns:p14="http://schemas.microsoft.com/office/powerpoint/2010/main" val="25589659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smtClean="0"/>
              <a:t>Titelmasterformat durch Klicken bearbeiten</a:t>
            </a:r>
            <a:endParaRPr lang="de-DE"/>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p>
            <a:fld id="{E875E04C-7368-4806-974C-F345BB396591}" type="datetimeFigureOut">
              <a:rPr lang="de-DE" smtClean="0"/>
              <a:t>10.10.2015</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9DB188DF-EA39-4365-AB5E-E036C751F93C}" type="slidenum">
              <a:rPr lang="de-DE" smtClean="0"/>
              <a:t>‹Nr.›</a:t>
            </a:fld>
            <a:endParaRPr lang="de-DE"/>
          </a:p>
        </p:txBody>
      </p:sp>
    </p:spTree>
    <p:extLst>
      <p:ext uri="{BB962C8B-B14F-4D97-AF65-F5344CB8AC3E}">
        <p14:creationId xmlns:p14="http://schemas.microsoft.com/office/powerpoint/2010/main" val="24874385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838200" y="1825625"/>
            <a:ext cx="5181600" cy="435133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6172200" y="1825625"/>
            <a:ext cx="5181600" cy="435133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E875E04C-7368-4806-974C-F345BB396591}" type="datetimeFigureOut">
              <a:rPr lang="de-DE" smtClean="0"/>
              <a:t>10.10.2015</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9DB188DF-EA39-4365-AB5E-E036C751F93C}" type="slidenum">
              <a:rPr lang="de-DE" smtClean="0"/>
              <a:t>‹Nr.›</a:t>
            </a:fld>
            <a:endParaRPr lang="de-DE"/>
          </a:p>
        </p:txBody>
      </p:sp>
    </p:spTree>
    <p:extLst>
      <p:ext uri="{BB962C8B-B14F-4D97-AF65-F5344CB8AC3E}">
        <p14:creationId xmlns:p14="http://schemas.microsoft.com/office/powerpoint/2010/main" val="1790205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smtClean="0"/>
              <a:t>Titelmasterformat durch Klicken bearbeiten</a:t>
            </a:r>
            <a:endParaRPr lang="de-DE"/>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839788" y="2505075"/>
            <a:ext cx="5157787" cy="368458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E875E04C-7368-4806-974C-F345BB396591}" type="datetimeFigureOut">
              <a:rPr lang="de-DE" smtClean="0"/>
              <a:t>10.10.2015</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9DB188DF-EA39-4365-AB5E-E036C751F93C}" type="slidenum">
              <a:rPr lang="de-DE" smtClean="0"/>
              <a:t>‹Nr.›</a:t>
            </a:fld>
            <a:endParaRPr lang="de-DE"/>
          </a:p>
        </p:txBody>
      </p:sp>
    </p:spTree>
    <p:extLst>
      <p:ext uri="{BB962C8B-B14F-4D97-AF65-F5344CB8AC3E}">
        <p14:creationId xmlns:p14="http://schemas.microsoft.com/office/powerpoint/2010/main" val="27541086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E875E04C-7368-4806-974C-F345BB396591}" type="datetimeFigureOut">
              <a:rPr lang="de-DE" smtClean="0"/>
              <a:t>10.10.2015</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9DB188DF-EA39-4365-AB5E-E036C751F93C}" type="slidenum">
              <a:rPr lang="de-DE" smtClean="0"/>
              <a:t>‹Nr.›</a:t>
            </a:fld>
            <a:endParaRPr lang="de-DE"/>
          </a:p>
        </p:txBody>
      </p:sp>
    </p:spTree>
    <p:extLst>
      <p:ext uri="{BB962C8B-B14F-4D97-AF65-F5344CB8AC3E}">
        <p14:creationId xmlns:p14="http://schemas.microsoft.com/office/powerpoint/2010/main" val="5375739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E875E04C-7368-4806-974C-F345BB396591}" type="datetimeFigureOut">
              <a:rPr lang="de-DE" smtClean="0"/>
              <a:t>10.10.2015</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9DB188DF-EA39-4365-AB5E-E036C751F93C}" type="slidenum">
              <a:rPr lang="de-DE" smtClean="0"/>
              <a:t>‹Nr.›</a:t>
            </a:fld>
            <a:endParaRPr lang="de-DE"/>
          </a:p>
        </p:txBody>
      </p:sp>
    </p:spTree>
    <p:extLst>
      <p:ext uri="{BB962C8B-B14F-4D97-AF65-F5344CB8AC3E}">
        <p14:creationId xmlns:p14="http://schemas.microsoft.com/office/powerpoint/2010/main" val="10075677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DE"/>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Textmasterformat bearbeiten</a:t>
            </a:r>
          </a:p>
        </p:txBody>
      </p:sp>
      <p:sp>
        <p:nvSpPr>
          <p:cNvPr id="5" name="Datumsplatzhalter 4"/>
          <p:cNvSpPr>
            <a:spLocks noGrp="1"/>
          </p:cNvSpPr>
          <p:nvPr>
            <p:ph type="dt" sz="half" idx="10"/>
          </p:nvPr>
        </p:nvSpPr>
        <p:spPr/>
        <p:txBody>
          <a:bodyPr/>
          <a:lstStyle/>
          <a:p>
            <a:fld id="{E875E04C-7368-4806-974C-F345BB396591}" type="datetimeFigureOut">
              <a:rPr lang="de-DE" smtClean="0"/>
              <a:t>10.10.2015</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9DB188DF-EA39-4365-AB5E-E036C751F93C}" type="slidenum">
              <a:rPr lang="de-DE" smtClean="0"/>
              <a:t>‹Nr.›</a:t>
            </a:fld>
            <a:endParaRPr lang="de-DE"/>
          </a:p>
        </p:txBody>
      </p:sp>
    </p:spTree>
    <p:extLst>
      <p:ext uri="{BB962C8B-B14F-4D97-AF65-F5344CB8AC3E}">
        <p14:creationId xmlns:p14="http://schemas.microsoft.com/office/powerpoint/2010/main" val="511993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DE"/>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Textmasterformat bearbeiten</a:t>
            </a:r>
          </a:p>
        </p:txBody>
      </p:sp>
      <p:sp>
        <p:nvSpPr>
          <p:cNvPr id="5" name="Datumsplatzhalter 4"/>
          <p:cNvSpPr>
            <a:spLocks noGrp="1"/>
          </p:cNvSpPr>
          <p:nvPr>
            <p:ph type="dt" sz="half" idx="10"/>
          </p:nvPr>
        </p:nvSpPr>
        <p:spPr/>
        <p:txBody>
          <a:bodyPr/>
          <a:lstStyle/>
          <a:p>
            <a:fld id="{E875E04C-7368-4806-974C-F345BB396591}" type="datetimeFigureOut">
              <a:rPr lang="de-DE" smtClean="0"/>
              <a:t>10.10.2015</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9DB188DF-EA39-4365-AB5E-E036C751F93C}" type="slidenum">
              <a:rPr lang="de-DE" smtClean="0"/>
              <a:t>‹Nr.›</a:t>
            </a:fld>
            <a:endParaRPr lang="de-DE"/>
          </a:p>
        </p:txBody>
      </p:sp>
    </p:spTree>
    <p:extLst>
      <p:ext uri="{BB962C8B-B14F-4D97-AF65-F5344CB8AC3E}">
        <p14:creationId xmlns:p14="http://schemas.microsoft.com/office/powerpoint/2010/main" val="8715220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75E04C-7368-4806-974C-F345BB396591}" type="datetimeFigureOut">
              <a:rPr lang="de-DE" smtClean="0"/>
              <a:t>10.10.2015</a:t>
            </a:fld>
            <a:endParaRPr lang="de-DE"/>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B188DF-EA39-4365-AB5E-E036C751F93C}" type="slidenum">
              <a:rPr lang="de-DE" smtClean="0"/>
              <a:t>‹Nr.›</a:t>
            </a:fld>
            <a:endParaRPr lang="de-DE"/>
          </a:p>
        </p:txBody>
      </p:sp>
    </p:spTree>
    <p:extLst>
      <p:ext uri="{BB962C8B-B14F-4D97-AF65-F5344CB8AC3E}">
        <p14:creationId xmlns:p14="http://schemas.microsoft.com/office/powerpoint/2010/main" val="17738803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spiegel.de/gesundheit/diagnose/schlaganfall-risiko-wird-durch-feinstaub-und-abgase-akut-erhoeht-a-1025257.html" TargetMode="Externa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s://de.wikipedia.org/wiki/Weil_am_Rhein" TargetMode="External"/><Relationship Id="rId2" Type="http://schemas.openxmlformats.org/officeDocument/2006/relationships/image" Target="../media/image3.png"/><Relationship Id="rId1" Type="http://schemas.openxmlformats.org/officeDocument/2006/relationships/slideLayout" Target="../slideLayouts/slideLayout7.xml"/><Relationship Id="rId5" Type="http://schemas.openxmlformats.org/officeDocument/2006/relationships/hyperlink" Target="https://de.wikipedia.org/wiki/Irschenberg" TargetMode="External"/><Relationship Id="rId4" Type="http://schemas.openxmlformats.org/officeDocument/2006/relationships/hyperlink" Target="https://de.wikipedia.org/wiki/Bundesautobahn_8"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 Id="rId4" Type="http://schemas.openxmlformats.org/officeDocument/2006/relationships/image" Target="../media/image9.png"/></Relationships>
</file>

<file path=ppt/slides/_rels/slide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p:cNvPicPr>
            <a:picLocks noChangeAspect="1"/>
          </p:cNvPicPr>
          <p:nvPr/>
        </p:nvPicPr>
        <p:blipFill>
          <a:blip r:embed="rId2"/>
          <a:stretch>
            <a:fillRect/>
          </a:stretch>
        </p:blipFill>
        <p:spPr>
          <a:xfrm>
            <a:off x="520699" y="457200"/>
            <a:ext cx="8753232" cy="3251200"/>
          </a:xfrm>
          <a:prstGeom prst="rect">
            <a:avLst/>
          </a:prstGeom>
        </p:spPr>
      </p:pic>
      <p:pic>
        <p:nvPicPr>
          <p:cNvPr id="5" name="Grafik 4"/>
          <p:cNvPicPr>
            <a:picLocks noChangeAspect="1"/>
          </p:cNvPicPr>
          <p:nvPr/>
        </p:nvPicPr>
        <p:blipFill>
          <a:blip r:embed="rId3"/>
          <a:stretch>
            <a:fillRect/>
          </a:stretch>
        </p:blipFill>
        <p:spPr>
          <a:xfrm>
            <a:off x="520699" y="4232274"/>
            <a:ext cx="8701580" cy="2041525"/>
          </a:xfrm>
          <a:prstGeom prst="rect">
            <a:avLst/>
          </a:prstGeom>
        </p:spPr>
      </p:pic>
    </p:spTree>
    <p:extLst>
      <p:ext uri="{BB962C8B-B14F-4D97-AF65-F5344CB8AC3E}">
        <p14:creationId xmlns:p14="http://schemas.microsoft.com/office/powerpoint/2010/main" val="37779517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eck 2"/>
          <p:cNvSpPr/>
          <p:nvPr/>
        </p:nvSpPr>
        <p:spPr>
          <a:xfrm>
            <a:off x="469900" y="347355"/>
            <a:ext cx="10871200" cy="4373505"/>
          </a:xfrm>
          <a:prstGeom prst="rect">
            <a:avLst/>
          </a:prstGeom>
        </p:spPr>
        <p:txBody>
          <a:bodyPr wrap="square">
            <a:spAutoFit/>
          </a:bodyPr>
          <a:lstStyle/>
          <a:p>
            <a:pPr>
              <a:lnSpc>
                <a:spcPct val="107000"/>
              </a:lnSpc>
              <a:spcAft>
                <a:spcPts val="800"/>
              </a:spcAft>
            </a:pPr>
            <a:r>
              <a:rPr lang="de-DE" sz="3500" b="1" dirty="0">
                <a:solidFill>
                  <a:srgbClr val="000000"/>
                </a:solidFill>
                <a:latin typeface="Verdana" panose="020B0604030504040204" pitchFamily="34" charset="0"/>
                <a:ea typeface="Calibri" panose="020F0502020204030204" pitchFamily="34" charset="0"/>
                <a:cs typeface="Times New Roman" panose="02020603050405020304" pitchFamily="18" charset="0"/>
              </a:rPr>
              <a:t>Stickoxide</a:t>
            </a:r>
            <a:r>
              <a:rPr lang="de-DE" sz="2500" dirty="0">
                <a:solidFill>
                  <a:srgbClr val="000000"/>
                </a:solidFill>
                <a:latin typeface="Verdana" panose="020B0604030504040204" pitchFamily="34" charset="0"/>
                <a:ea typeface="Calibri" panose="020F0502020204030204" pitchFamily="34" charset="0"/>
                <a:cs typeface="Times New Roman" panose="02020603050405020304" pitchFamily="18" charset="0"/>
              </a:rPr>
              <a:t> schädigen die Gesundheit von Mensch und Tier auf vielfache Weise. Sie reizen die Schleimhäute der Atemwege und der Augen. Laut Umweltbundesamt können Husten sowie Atem- und Augenbeschwerden auftreten. Vor allem für Asthmatiker sind die Gase problematisch. Bei zu hohen Konzentrationen steigt das </a:t>
            </a:r>
            <a:r>
              <a:rPr lang="de-DE" sz="2500" u="sng" dirty="0">
                <a:solidFill>
                  <a:srgbClr val="990000"/>
                </a:solidFill>
                <a:latin typeface="Verdana" panose="020B0604030504040204" pitchFamily="34" charset="0"/>
                <a:ea typeface="Calibri" panose="020F0502020204030204" pitchFamily="34" charset="0"/>
                <a:cs typeface="Times New Roman" panose="02020603050405020304" pitchFamily="18" charset="0"/>
                <a:hlinkClick r:id="rId2" tooltip="Risiko für Herz- und Kreislauferkrankungen wie Schlaganfälle"/>
              </a:rPr>
              <a:t>Risiko für Herz- und Kreislauferkrankungen wie Schlaganfälle</a:t>
            </a:r>
            <a:r>
              <a:rPr lang="de-DE" sz="2500" dirty="0">
                <a:solidFill>
                  <a:srgbClr val="000000"/>
                </a:solidFill>
                <a:latin typeface="Verdana" panose="020B0604030504040204" pitchFamily="34" charset="0"/>
                <a:ea typeface="Calibri" panose="020F0502020204030204" pitchFamily="34" charset="0"/>
                <a:cs typeface="Times New Roman" panose="02020603050405020304" pitchFamily="18" charset="0"/>
              </a:rPr>
              <a:t>. Hohe Stickoxidwerte können außerdem Kopfschmerzen und Schwindel auslösen. Die Gase tragen zudem zur Entstehung von bodennahem Ozon und Feinstaub bei.</a:t>
            </a:r>
            <a:endParaRPr lang="de-DE" sz="25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811872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381000" y="395238"/>
            <a:ext cx="11163300" cy="2939266"/>
          </a:xfrm>
          <a:prstGeom prst="rect">
            <a:avLst/>
          </a:prstGeom>
        </p:spPr>
        <p:txBody>
          <a:bodyPr wrap="square">
            <a:spAutoFit/>
          </a:bodyPr>
          <a:lstStyle/>
          <a:p>
            <a:r>
              <a:rPr lang="de-DE" sz="2500" dirty="0">
                <a:solidFill>
                  <a:srgbClr val="000000"/>
                </a:solidFill>
                <a:latin typeface="Verdana" panose="020B0604030504040204" pitchFamily="34" charset="0"/>
                <a:ea typeface="Calibri" panose="020F0502020204030204" pitchFamily="34" charset="0"/>
                <a:cs typeface="Times New Roman" panose="02020603050405020304" pitchFamily="18" charset="0"/>
              </a:rPr>
              <a:t>Die durch </a:t>
            </a:r>
            <a:r>
              <a:rPr lang="de-DE" sz="3500" b="1" dirty="0">
                <a:solidFill>
                  <a:srgbClr val="000000"/>
                </a:solidFill>
                <a:latin typeface="Verdana" panose="020B0604030504040204" pitchFamily="34" charset="0"/>
                <a:ea typeface="Calibri" panose="020F0502020204030204" pitchFamily="34" charset="0"/>
                <a:cs typeface="Times New Roman" panose="02020603050405020304" pitchFamily="18" charset="0"/>
              </a:rPr>
              <a:t>Feinstaub</a:t>
            </a:r>
            <a:r>
              <a:rPr lang="de-DE" sz="2500" dirty="0">
                <a:solidFill>
                  <a:srgbClr val="000000"/>
                </a:solidFill>
                <a:latin typeface="Verdana" panose="020B0604030504040204" pitchFamily="34" charset="0"/>
                <a:ea typeface="Calibri" panose="020F0502020204030204" pitchFamily="34" charset="0"/>
                <a:cs typeface="Times New Roman" panose="02020603050405020304" pitchFamily="18" charset="0"/>
              </a:rPr>
              <a:t> für die Bevölkerung resultierenden gesundheitlichen Folgen werden durch Schätzung der Krankheitslast ermittelt. Die Ergebnisse dienen u.a. zur Bewertung der Effekte von Maßnahmen zur Verbesserung der Luftqualität. Die vorliegenden Schätzungen kommen zum Ergebnis, dass im Zeitraum 2007-2013 im Mittel jährlich etwa 46.000 vorzeitige Todesfälle durch Feinstaub verursacht wurden.</a:t>
            </a:r>
          </a:p>
        </p:txBody>
      </p:sp>
    </p:spTree>
    <p:extLst>
      <p:ext uri="{BB962C8B-B14F-4D97-AF65-F5344CB8AC3E}">
        <p14:creationId xmlns:p14="http://schemas.microsoft.com/office/powerpoint/2010/main" val="10725180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rafik 1"/>
          <p:cNvPicPr>
            <a:picLocks noChangeAspect="1"/>
          </p:cNvPicPr>
          <p:nvPr/>
        </p:nvPicPr>
        <p:blipFill>
          <a:blip r:embed="rId2"/>
          <a:stretch>
            <a:fillRect/>
          </a:stretch>
        </p:blipFill>
        <p:spPr>
          <a:xfrm>
            <a:off x="2179146" y="2565400"/>
            <a:ext cx="7517407" cy="3911600"/>
          </a:xfrm>
          <a:prstGeom prst="rect">
            <a:avLst/>
          </a:prstGeom>
        </p:spPr>
      </p:pic>
      <p:sp>
        <p:nvSpPr>
          <p:cNvPr id="3" name="Textfeld 2"/>
          <p:cNvSpPr txBox="1"/>
          <p:nvPr/>
        </p:nvSpPr>
        <p:spPr>
          <a:xfrm>
            <a:off x="1333500" y="1367422"/>
            <a:ext cx="9436100" cy="646331"/>
          </a:xfrm>
          <a:prstGeom prst="rect">
            <a:avLst/>
          </a:prstGeom>
          <a:noFill/>
        </p:spPr>
        <p:txBody>
          <a:bodyPr wrap="square" rtlCol="0">
            <a:spAutoFit/>
          </a:bodyPr>
          <a:lstStyle/>
          <a:p>
            <a:r>
              <a:rPr lang="de-DE" dirty="0"/>
              <a:t>Die Planungen der Fernstraße stammen aus den 1960er Jahren, diese sollte ursprünglich von </a:t>
            </a:r>
            <a:r>
              <a:rPr lang="de-DE" dirty="0">
                <a:hlinkClick r:id="rId3" tooltip="Weil am Rhein"/>
              </a:rPr>
              <a:t>Weil am Rhein</a:t>
            </a:r>
            <a:r>
              <a:rPr lang="de-DE" dirty="0"/>
              <a:t> bis zur </a:t>
            </a:r>
            <a:r>
              <a:rPr lang="de-DE" dirty="0">
                <a:hlinkClick r:id="rId4" tooltip="Bundesautobahn 8"/>
              </a:rPr>
              <a:t>A 8</a:t>
            </a:r>
            <a:r>
              <a:rPr lang="de-DE" dirty="0"/>
              <a:t> bei </a:t>
            </a:r>
            <a:r>
              <a:rPr lang="de-DE" dirty="0">
                <a:hlinkClick r:id="rId5" tooltip="Irschenberg"/>
              </a:rPr>
              <a:t>Irschenberg</a:t>
            </a:r>
            <a:r>
              <a:rPr lang="de-DE" dirty="0"/>
              <a:t> verlaufen. Der größte Teil davon wurde aber aufgegeben. </a:t>
            </a:r>
          </a:p>
        </p:txBody>
      </p:sp>
      <p:sp>
        <p:nvSpPr>
          <p:cNvPr id="4" name="Textfeld 3"/>
          <p:cNvSpPr txBox="1"/>
          <p:nvPr/>
        </p:nvSpPr>
        <p:spPr>
          <a:xfrm>
            <a:off x="838200" y="381000"/>
            <a:ext cx="9931400" cy="630942"/>
          </a:xfrm>
          <a:prstGeom prst="rect">
            <a:avLst/>
          </a:prstGeom>
          <a:noFill/>
        </p:spPr>
        <p:txBody>
          <a:bodyPr wrap="square" rtlCol="0">
            <a:spAutoFit/>
          </a:bodyPr>
          <a:lstStyle/>
          <a:p>
            <a:pPr algn="ctr"/>
            <a:r>
              <a:rPr lang="de-DE" sz="3500" b="1" dirty="0" smtClean="0"/>
              <a:t>Ursprünglich geplante Voralpenautobahn A98</a:t>
            </a:r>
            <a:endParaRPr lang="de-DE" sz="3500" b="1" dirty="0"/>
          </a:p>
        </p:txBody>
      </p:sp>
    </p:spTree>
    <p:extLst>
      <p:ext uri="{BB962C8B-B14F-4D97-AF65-F5344CB8AC3E}">
        <p14:creationId xmlns:p14="http://schemas.microsoft.com/office/powerpoint/2010/main" val="20467572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rafik 1"/>
          <p:cNvPicPr>
            <a:picLocks noChangeAspect="1"/>
          </p:cNvPicPr>
          <p:nvPr/>
        </p:nvPicPr>
        <p:blipFill>
          <a:blip r:embed="rId2"/>
          <a:stretch>
            <a:fillRect/>
          </a:stretch>
        </p:blipFill>
        <p:spPr>
          <a:xfrm>
            <a:off x="309561" y="2014537"/>
            <a:ext cx="9405939" cy="2232179"/>
          </a:xfrm>
          <a:prstGeom prst="rect">
            <a:avLst/>
          </a:prstGeom>
        </p:spPr>
      </p:pic>
      <p:pic>
        <p:nvPicPr>
          <p:cNvPr id="3" name="Grafik 2"/>
          <p:cNvPicPr>
            <a:picLocks noChangeAspect="1"/>
          </p:cNvPicPr>
          <p:nvPr/>
        </p:nvPicPr>
        <p:blipFill>
          <a:blip r:embed="rId3"/>
          <a:stretch>
            <a:fillRect/>
          </a:stretch>
        </p:blipFill>
        <p:spPr>
          <a:xfrm>
            <a:off x="309561" y="4457852"/>
            <a:ext cx="8311585" cy="2235048"/>
          </a:xfrm>
          <a:prstGeom prst="rect">
            <a:avLst/>
          </a:prstGeom>
        </p:spPr>
      </p:pic>
      <p:pic>
        <p:nvPicPr>
          <p:cNvPr id="4" name="Grafik 3"/>
          <p:cNvPicPr>
            <a:picLocks noChangeAspect="1"/>
          </p:cNvPicPr>
          <p:nvPr/>
        </p:nvPicPr>
        <p:blipFill>
          <a:blip r:embed="rId4"/>
          <a:stretch>
            <a:fillRect/>
          </a:stretch>
        </p:blipFill>
        <p:spPr>
          <a:xfrm>
            <a:off x="309561" y="261937"/>
            <a:ext cx="9310443" cy="1541464"/>
          </a:xfrm>
          <a:prstGeom prst="rect">
            <a:avLst/>
          </a:prstGeom>
        </p:spPr>
      </p:pic>
    </p:spTree>
    <p:extLst>
      <p:ext uri="{BB962C8B-B14F-4D97-AF65-F5344CB8AC3E}">
        <p14:creationId xmlns:p14="http://schemas.microsoft.com/office/powerpoint/2010/main" val="18805514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rafik 1"/>
          <p:cNvPicPr>
            <a:picLocks noChangeAspect="1"/>
          </p:cNvPicPr>
          <p:nvPr/>
        </p:nvPicPr>
        <p:blipFill>
          <a:blip r:embed="rId2"/>
          <a:stretch>
            <a:fillRect/>
          </a:stretch>
        </p:blipFill>
        <p:spPr>
          <a:xfrm>
            <a:off x="120649" y="2359024"/>
            <a:ext cx="9284229" cy="1920875"/>
          </a:xfrm>
          <a:prstGeom prst="rect">
            <a:avLst/>
          </a:prstGeom>
        </p:spPr>
      </p:pic>
      <p:pic>
        <p:nvPicPr>
          <p:cNvPr id="3" name="Grafik 2"/>
          <p:cNvPicPr>
            <a:picLocks noChangeAspect="1"/>
          </p:cNvPicPr>
          <p:nvPr/>
        </p:nvPicPr>
        <p:blipFill>
          <a:blip r:embed="rId3"/>
          <a:stretch>
            <a:fillRect/>
          </a:stretch>
        </p:blipFill>
        <p:spPr>
          <a:xfrm>
            <a:off x="120649" y="4441823"/>
            <a:ext cx="8554630" cy="2149477"/>
          </a:xfrm>
          <a:prstGeom prst="rect">
            <a:avLst/>
          </a:prstGeom>
        </p:spPr>
      </p:pic>
      <p:pic>
        <p:nvPicPr>
          <p:cNvPr id="4" name="Grafik 3"/>
          <p:cNvPicPr>
            <a:picLocks noChangeAspect="1"/>
          </p:cNvPicPr>
          <p:nvPr/>
        </p:nvPicPr>
        <p:blipFill>
          <a:blip r:embed="rId4"/>
          <a:stretch>
            <a:fillRect/>
          </a:stretch>
        </p:blipFill>
        <p:spPr>
          <a:xfrm>
            <a:off x="120649" y="128587"/>
            <a:ext cx="9333131" cy="2068513"/>
          </a:xfrm>
          <a:prstGeom prst="rect">
            <a:avLst/>
          </a:prstGeom>
        </p:spPr>
      </p:pic>
    </p:spTree>
    <p:extLst>
      <p:ext uri="{BB962C8B-B14F-4D97-AF65-F5344CB8AC3E}">
        <p14:creationId xmlns:p14="http://schemas.microsoft.com/office/powerpoint/2010/main" val="37514820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rafik 1"/>
          <p:cNvPicPr>
            <a:picLocks noChangeAspect="1"/>
          </p:cNvPicPr>
          <p:nvPr/>
        </p:nvPicPr>
        <p:blipFill>
          <a:blip r:embed="rId2"/>
          <a:stretch>
            <a:fillRect/>
          </a:stretch>
        </p:blipFill>
        <p:spPr>
          <a:xfrm>
            <a:off x="144461" y="155574"/>
            <a:ext cx="10247617" cy="1889126"/>
          </a:xfrm>
          <a:prstGeom prst="rect">
            <a:avLst/>
          </a:prstGeom>
        </p:spPr>
      </p:pic>
      <p:pic>
        <p:nvPicPr>
          <p:cNvPr id="3" name="Grafik 2"/>
          <p:cNvPicPr>
            <a:picLocks noChangeAspect="1"/>
          </p:cNvPicPr>
          <p:nvPr/>
        </p:nvPicPr>
        <p:blipFill>
          <a:blip r:embed="rId3"/>
          <a:stretch>
            <a:fillRect/>
          </a:stretch>
        </p:blipFill>
        <p:spPr>
          <a:xfrm>
            <a:off x="144460" y="2276474"/>
            <a:ext cx="9960309" cy="2079625"/>
          </a:xfrm>
          <a:prstGeom prst="rect">
            <a:avLst/>
          </a:prstGeom>
        </p:spPr>
      </p:pic>
    </p:spTree>
    <p:extLst>
      <p:ext uri="{BB962C8B-B14F-4D97-AF65-F5344CB8AC3E}">
        <p14:creationId xmlns:p14="http://schemas.microsoft.com/office/powerpoint/2010/main" val="5160160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635000" y="304800"/>
            <a:ext cx="10820400" cy="5755422"/>
          </a:xfrm>
          <a:prstGeom prst="rect">
            <a:avLst/>
          </a:prstGeom>
        </p:spPr>
        <p:txBody>
          <a:bodyPr wrap="square">
            <a:spAutoFit/>
          </a:bodyPr>
          <a:lstStyle/>
          <a:p>
            <a:pPr>
              <a:spcAft>
                <a:spcPts val="0"/>
              </a:spcAft>
            </a:pPr>
            <a:r>
              <a:rPr lang="de-DE" sz="2300" dirty="0">
                <a:latin typeface="Arial" panose="020B0604020202020204" pitchFamily="34" charset="0"/>
                <a:ea typeface="Arial" panose="020B0604020202020204" pitchFamily="34" charset="0"/>
                <a:cs typeface="Times New Roman" panose="02020603050405020304" pitchFamily="18" charset="0"/>
              </a:rPr>
              <a:t>Die </a:t>
            </a:r>
            <a:r>
              <a:rPr lang="de-DE" sz="2300" b="1" u="sng" dirty="0">
                <a:latin typeface="Arial" panose="020B0604020202020204" pitchFamily="34" charset="0"/>
                <a:ea typeface="Arial" panose="020B0604020202020204" pitchFamily="34" charset="0"/>
                <a:cs typeface="Times New Roman" panose="02020603050405020304" pitchFamily="18" charset="0"/>
              </a:rPr>
              <a:t>Bundesstraße 472</a:t>
            </a:r>
            <a:r>
              <a:rPr lang="de-DE" sz="2300" dirty="0">
                <a:latin typeface="Arial" panose="020B0604020202020204" pitchFamily="34" charset="0"/>
                <a:ea typeface="Arial" panose="020B0604020202020204" pitchFamily="34" charset="0"/>
                <a:cs typeface="Times New Roman" panose="02020603050405020304" pitchFamily="18" charset="0"/>
              </a:rPr>
              <a:t> ist ein Teil der ehemals </a:t>
            </a:r>
            <a:r>
              <a:rPr lang="de-DE" sz="2300" b="1" dirty="0">
                <a:latin typeface="Arial" panose="020B0604020202020204" pitchFamily="34" charset="0"/>
                <a:ea typeface="Arial" panose="020B0604020202020204" pitchFamily="34" charset="0"/>
                <a:cs typeface="Times New Roman" panose="02020603050405020304" pitchFamily="18" charset="0"/>
              </a:rPr>
              <a:t>geplanten Voralpenautobahn A98.</a:t>
            </a:r>
            <a:r>
              <a:rPr lang="de-DE" sz="2300" dirty="0">
                <a:latin typeface="Arial" panose="020B0604020202020204" pitchFamily="34" charset="0"/>
                <a:ea typeface="Arial" panose="020B0604020202020204" pitchFamily="34" charset="0"/>
                <a:cs typeface="Times New Roman" panose="02020603050405020304" pitchFamily="18" charset="0"/>
              </a:rPr>
              <a:t> Die B 472 </a:t>
            </a:r>
            <a:r>
              <a:rPr lang="de-DE" sz="2300" b="1" dirty="0">
                <a:latin typeface="Arial" panose="020B0604020202020204" pitchFamily="34" charset="0"/>
                <a:ea typeface="Arial" panose="020B0604020202020204" pitchFamily="34" charset="0"/>
                <a:cs typeface="Times New Roman" panose="02020603050405020304" pitchFamily="18" charset="0"/>
              </a:rPr>
              <a:t>beginnt </a:t>
            </a:r>
            <a:r>
              <a:rPr lang="de-DE" sz="2300" dirty="0">
                <a:latin typeface="Arial" panose="020B0604020202020204" pitchFamily="34" charset="0"/>
                <a:ea typeface="Arial" panose="020B0604020202020204" pitchFamily="34" charset="0"/>
                <a:cs typeface="Times New Roman" panose="02020603050405020304" pitchFamily="18" charset="0"/>
              </a:rPr>
              <a:t>bei </a:t>
            </a:r>
            <a:r>
              <a:rPr lang="de-DE" sz="2300" b="1" dirty="0">
                <a:latin typeface="Arial" panose="020B0604020202020204" pitchFamily="34" charset="0"/>
                <a:ea typeface="Arial" panose="020B0604020202020204" pitchFamily="34" charset="0"/>
                <a:cs typeface="Times New Roman" panose="02020603050405020304" pitchFamily="18" charset="0"/>
              </a:rPr>
              <a:t>Marktoberdorf / Ostallgäu </a:t>
            </a:r>
            <a:r>
              <a:rPr lang="de-DE" sz="2300" dirty="0">
                <a:latin typeface="Arial" panose="020B0604020202020204" pitchFamily="34" charset="0"/>
                <a:ea typeface="Arial" panose="020B0604020202020204" pitchFamily="34" charset="0"/>
                <a:cs typeface="Times New Roman" panose="02020603050405020304" pitchFamily="18" charset="0"/>
              </a:rPr>
              <a:t>und </a:t>
            </a:r>
            <a:r>
              <a:rPr lang="de-DE" sz="2300" b="1" dirty="0">
                <a:latin typeface="Arial" panose="020B0604020202020204" pitchFamily="34" charset="0"/>
                <a:ea typeface="Arial" panose="020B0604020202020204" pitchFamily="34" charset="0"/>
                <a:cs typeface="Times New Roman" panose="02020603050405020304" pitchFamily="18" charset="0"/>
              </a:rPr>
              <a:t>endet </a:t>
            </a:r>
            <a:r>
              <a:rPr lang="de-DE" sz="2300" dirty="0">
                <a:latin typeface="Arial" panose="020B0604020202020204" pitchFamily="34" charset="0"/>
                <a:ea typeface="Arial" panose="020B0604020202020204" pitchFamily="34" charset="0"/>
                <a:cs typeface="Times New Roman" panose="02020603050405020304" pitchFamily="18" charset="0"/>
              </a:rPr>
              <a:t>am </a:t>
            </a:r>
            <a:r>
              <a:rPr lang="de-DE" sz="2300" b="1" dirty="0">
                <a:latin typeface="Arial" panose="020B0604020202020204" pitchFamily="34" charset="0"/>
                <a:ea typeface="Arial" panose="020B0604020202020204" pitchFamily="34" charset="0"/>
                <a:cs typeface="Times New Roman" panose="02020603050405020304" pitchFamily="18" charset="0"/>
              </a:rPr>
              <a:t>Irschenberg</a:t>
            </a:r>
            <a:r>
              <a:rPr lang="de-DE" sz="2300" dirty="0">
                <a:latin typeface="Arial" panose="020B0604020202020204" pitchFamily="34" charset="0"/>
                <a:ea typeface="Arial" panose="020B0604020202020204" pitchFamily="34" charset="0"/>
                <a:cs typeface="Times New Roman" panose="02020603050405020304" pitchFamily="18" charset="0"/>
              </a:rPr>
              <a:t> mit einer Länge von </a:t>
            </a:r>
            <a:r>
              <a:rPr lang="de-DE" sz="2300" b="1" dirty="0">
                <a:latin typeface="Arial" panose="020B0604020202020204" pitchFamily="34" charset="0"/>
                <a:ea typeface="Arial" panose="020B0604020202020204" pitchFamily="34" charset="0"/>
                <a:cs typeface="Times New Roman" panose="02020603050405020304" pitchFamily="18" charset="0"/>
              </a:rPr>
              <a:t>128,4 Straßenkilometern</a:t>
            </a:r>
            <a:r>
              <a:rPr lang="de-DE" sz="2300" b="1" dirty="0" smtClean="0">
                <a:latin typeface="Arial" panose="020B0604020202020204" pitchFamily="34" charset="0"/>
                <a:ea typeface="Arial" panose="020B0604020202020204" pitchFamily="34" charset="0"/>
                <a:cs typeface="Times New Roman" panose="02020603050405020304" pitchFamily="18" charset="0"/>
              </a:rPr>
              <a:t>.</a:t>
            </a:r>
          </a:p>
          <a:p>
            <a:pPr>
              <a:spcAft>
                <a:spcPts val="0"/>
              </a:spcAft>
            </a:pPr>
            <a:endParaRPr lang="de-DE" sz="2300" dirty="0">
              <a:latin typeface="Arial" panose="020B0604020202020204" pitchFamily="34" charset="0"/>
              <a:ea typeface="Arial" panose="020B0604020202020204" pitchFamily="34" charset="0"/>
              <a:cs typeface="Times New Roman" panose="02020603050405020304" pitchFamily="18" charset="0"/>
            </a:endParaRPr>
          </a:p>
          <a:p>
            <a:pPr>
              <a:spcAft>
                <a:spcPts val="0"/>
              </a:spcAft>
            </a:pPr>
            <a:r>
              <a:rPr lang="de-DE" sz="2300" dirty="0">
                <a:latin typeface="Arial" panose="020B0604020202020204" pitchFamily="34" charset="0"/>
                <a:ea typeface="Arial" panose="020B0604020202020204" pitchFamily="34" charset="0"/>
                <a:cs typeface="Times New Roman" panose="02020603050405020304" pitchFamily="18" charset="0"/>
              </a:rPr>
              <a:t>Im Verlauf der letzten Jahrzehnte wurden aufgrund der großen wirtschaftlichen und verkehrspolitischen Bedeutung dieser Bundesstraße mehrere Ortsumgehungen verwirklicht</a:t>
            </a:r>
            <a:r>
              <a:rPr lang="de-DE" sz="2300" dirty="0" smtClean="0">
                <a:latin typeface="Arial" panose="020B0604020202020204" pitchFamily="34" charset="0"/>
                <a:ea typeface="Arial" panose="020B0604020202020204" pitchFamily="34" charset="0"/>
                <a:cs typeface="Times New Roman" panose="02020603050405020304" pitchFamily="18" charset="0"/>
              </a:rPr>
              <a:t>.</a:t>
            </a:r>
          </a:p>
          <a:p>
            <a:pPr>
              <a:spcAft>
                <a:spcPts val="0"/>
              </a:spcAft>
            </a:pPr>
            <a:endParaRPr lang="de-DE" sz="2300" dirty="0">
              <a:latin typeface="Arial" panose="020B0604020202020204" pitchFamily="34" charset="0"/>
              <a:ea typeface="Arial" panose="020B0604020202020204" pitchFamily="34" charset="0"/>
              <a:cs typeface="Times New Roman" panose="02020603050405020304" pitchFamily="18" charset="0"/>
            </a:endParaRPr>
          </a:p>
          <a:p>
            <a:pPr>
              <a:spcAft>
                <a:spcPts val="0"/>
              </a:spcAft>
            </a:pPr>
            <a:r>
              <a:rPr lang="de-DE" sz="2300" dirty="0">
                <a:latin typeface="Arial" panose="020B0604020202020204" pitchFamily="34" charset="0"/>
                <a:ea typeface="Arial" panose="020B0604020202020204" pitchFamily="34" charset="0"/>
                <a:cs typeface="Times New Roman" panose="02020603050405020304" pitchFamily="18" charset="0"/>
              </a:rPr>
              <a:t>So werden mittlerweile von West nach Ost die Ortschaften Schongau / </a:t>
            </a:r>
            <a:r>
              <a:rPr lang="de-DE" sz="2300" dirty="0" err="1">
                <a:latin typeface="Arial" panose="020B0604020202020204" pitchFamily="34" charset="0"/>
                <a:ea typeface="Arial" panose="020B0604020202020204" pitchFamily="34" charset="0"/>
                <a:cs typeface="Times New Roman" panose="02020603050405020304" pitchFamily="18" charset="0"/>
              </a:rPr>
              <a:t>Peiting</a:t>
            </a:r>
            <a:r>
              <a:rPr lang="de-DE" sz="2300" dirty="0">
                <a:latin typeface="Arial" panose="020B0604020202020204" pitchFamily="34" charset="0"/>
                <a:ea typeface="Arial" panose="020B0604020202020204" pitchFamily="34" charset="0"/>
                <a:cs typeface="Times New Roman" panose="02020603050405020304" pitchFamily="18" charset="0"/>
              </a:rPr>
              <a:t>, Peißenberg, </a:t>
            </a:r>
            <a:r>
              <a:rPr lang="de-DE" sz="2300" dirty="0" err="1">
                <a:latin typeface="Arial" panose="020B0604020202020204" pitchFamily="34" charset="0"/>
                <a:ea typeface="Arial" panose="020B0604020202020204" pitchFamily="34" charset="0"/>
                <a:cs typeface="Times New Roman" panose="02020603050405020304" pitchFamily="18" charset="0"/>
              </a:rPr>
              <a:t>Habach</a:t>
            </a:r>
            <a:r>
              <a:rPr lang="de-DE" sz="2300" dirty="0">
                <a:latin typeface="Arial" panose="020B0604020202020204" pitchFamily="34" charset="0"/>
                <a:ea typeface="Arial" panose="020B0604020202020204" pitchFamily="34" charset="0"/>
                <a:cs typeface="Times New Roman" panose="02020603050405020304" pitchFamily="18" charset="0"/>
              </a:rPr>
              <a:t>, </a:t>
            </a:r>
            <a:r>
              <a:rPr lang="de-DE" sz="2300" dirty="0" err="1">
                <a:latin typeface="Arial" panose="020B0604020202020204" pitchFamily="34" charset="0"/>
                <a:ea typeface="Arial" panose="020B0604020202020204" pitchFamily="34" charset="0"/>
                <a:cs typeface="Times New Roman" panose="02020603050405020304" pitchFamily="18" charset="0"/>
              </a:rPr>
              <a:t>Bichl</a:t>
            </a:r>
            <a:r>
              <a:rPr lang="de-DE" sz="2300" dirty="0">
                <a:latin typeface="Arial" panose="020B0604020202020204" pitchFamily="34" charset="0"/>
                <a:ea typeface="Arial" panose="020B0604020202020204" pitchFamily="34" charset="0"/>
                <a:cs typeface="Times New Roman" panose="02020603050405020304" pitchFamily="18" charset="0"/>
              </a:rPr>
              <a:t> sowie Bad Tölz, </a:t>
            </a:r>
            <a:r>
              <a:rPr lang="de-DE" sz="2300" dirty="0" err="1">
                <a:latin typeface="Arial" panose="020B0604020202020204" pitchFamily="34" charset="0"/>
                <a:ea typeface="Arial" panose="020B0604020202020204" pitchFamily="34" charset="0"/>
                <a:cs typeface="Times New Roman" panose="02020603050405020304" pitchFamily="18" charset="0"/>
              </a:rPr>
              <a:t>Greiling</a:t>
            </a:r>
            <a:r>
              <a:rPr lang="de-DE" sz="2300" dirty="0">
                <a:latin typeface="Arial" panose="020B0604020202020204" pitchFamily="34" charset="0"/>
                <a:ea typeface="Arial" panose="020B0604020202020204" pitchFamily="34" charset="0"/>
                <a:cs typeface="Times New Roman" panose="02020603050405020304" pitchFamily="18" charset="0"/>
              </a:rPr>
              <a:t> und </a:t>
            </a:r>
            <a:r>
              <a:rPr lang="de-DE" sz="2300" dirty="0" err="1">
                <a:latin typeface="Arial" panose="020B0604020202020204" pitchFamily="34" charset="0"/>
                <a:ea typeface="Arial" panose="020B0604020202020204" pitchFamily="34" charset="0"/>
                <a:cs typeface="Times New Roman" panose="02020603050405020304" pitchFamily="18" charset="0"/>
              </a:rPr>
              <a:t>Reichersbeuern</a:t>
            </a:r>
            <a:r>
              <a:rPr lang="de-DE" sz="2300" dirty="0">
                <a:latin typeface="Arial" panose="020B0604020202020204" pitchFamily="34" charset="0"/>
                <a:ea typeface="Arial" panose="020B0604020202020204" pitchFamily="34" charset="0"/>
                <a:cs typeface="Times New Roman" panose="02020603050405020304" pitchFamily="18" charset="0"/>
              </a:rPr>
              <a:t> umfahren. </a:t>
            </a:r>
            <a:endParaRPr lang="de-DE" sz="2300" dirty="0" smtClean="0">
              <a:latin typeface="Arial" panose="020B0604020202020204" pitchFamily="34" charset="0"/>
              <a:ea typeface="Arial" panose="020B0604020202020204" pitchFamily="34" charset="0"/>
              <a:cs typeface="Times New Roman" panose="02020603050405020304" pitchFamily="18" charset="0"/>
            </a:endParaRPr>
          </a:p>
          <a:p>
            <a:pPr>
              <a:spcAft>
                <a:spcPts val="0"/>
              </a:spcAft>
            </a:pPr>
            <a:endParaRPr lang="de-DE" sz="2300" dirty="0">
              <a:latin typeface="Arial" panose="020B0604020202020204" pitchFamily="34" charset="0"/>
              <a:ea typeface="Arial" panose="020B0604020202020204" pitchFamily="34" charset="0"/>
              <a:cs typeface="Times New Roman" panose="02020603050405020304" pitchFamily="18" charset="0"/>
            </a:endParaRPr>
          </a:p>
          <a:p>
            <a:pPr>
              <a:spcAft>
                <a:spcPts val="0"/>
              </a:spcAft>
            </a:pPr>
            <a:r>
              <a:rPr lang="de-DE" sz="2300" dirty="0">
                <a:latin typeface="Arial" panose="020B0604020202020204" pitchFamily="34" charset="0"/>
                <a:ea typeface="Arial" panose="020B0604020202020204" pitchFamily="34" charset="0"/>
                <a:cs typeface="Times New Roman" panose="02020603050405020304" pitchFamily="18" charset="0"/>
              </a:rPr>
              <a:t>Die </a:t>
            </a:r>
            <a:r>
              <a:rPr lang="de-DE" sz="2300" b="1" dirty="0">
                <a:latin typeface="Arial" panose="020B0604020202020204" pitchFamily="34" charset="0"/>
                <a:ea typeface="Arial" panose="020B0604020202020204" pitchFamily="34" charset="0"/>
                <a:cs typeface="Times New Roman" panose="02020603050405020304" pitchFamily="18" charset="0"/>
              </a:rPr>
              <a:t>Planungen in den 1960er Jahren </a:t>
            </a:r>
            <a:r>
              <a:rPr lang="de-DE" sz="2300" dirty="0">
                <a:latin typeface="Arial" panose="020B0604020202020204" pitchFamily="34" charset="0"/>
                <a:ea typeface="Arial" panose="020B0604020202020204" pitchFamily="34" charset="0"/>
                <a:cs typeface="Times New Roman" panose="02020603050405020304" pitchFamily="18" charset="0"/>
              </a:rPr>
              <a:t>sahen vor, eine </a:t>
            </a:r>
            <a:r>
              <a:rPr lang="de-DE" sz="2300" b="1" dirty="0">
                <a:latin typeface="Arial" panose="020B0604020202020204" pitchFamily="34" charset="0"/>
                <a:ea typeface="Arial" panose="020B0604020202020204" pitchFamily="34" charset="0"/>
                <a:cs typeface="Times New Roman" panose="02020603050405020304" pitchFamily="18" charset="0"/>
              </a:rPr>
              <a:t>Voralpenautobahn (von Weil am Rhein bis zum Irschenberg)</a:t>
            </a:r>
            <a:r>
              <a:rPr lang="de-DE" sz="2300" dirty="0">
                <a:latin typeface="Arial" panose="020B0604020202020204" pitchFamily="34" charset="0"/>
                <a:ea typeface="Arial" panose="020B0604020202020204" pitchFamily="34" charset="0"/>
                <a:cs typeface="Times New Roman" panose="02020603050405020304" pitchFamily="18" charset="0"/>
              </a:rPr>
              <a:t> zu verwirklichen. Dieses Vorhaben wurde aufgrund partei- und gesellschaftspolitischer Interventionen wieder verworfen.</a:t>
            </a:r>
          </a:p>
          <a:p>
            <a:pPr>
              <a:spcAft>
                <a:spcPts val="0"/>
              </a:spcAft>
            </a:pPr>
            <a:r>
              <a:rPr lang="de-DE" sz="1500" dirty="0">
                <a:latin typeface="Arial" panose="020B0604020202020204" pitchFamily="34" charset="0"/>
                <a:ea typeface="Arial" panose="020B0604020202020204" pitchFamily="34" charset="0"/>
                <a:cs typeface="Times New Roman" panose="02020603050405020304" pitchFamily="18" charset="0"/>
              </a:rPr>
              <a:t>(Quelle: Wikipedia)</a:t>
            </a:r>
            <a:endParaRPr lang="de-DE" sz="1500" dirty="0">
              <a:effectLst/>
              <a:latin typeface="Arial" panose="020B0604020202020204" pitchFamily="34" charset="0"/>
              <a:ea typeface="Arial"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7897776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482600" y="609600"/>
            <a:ext cx="10820400" cy="3754874"/>
          </a:xfrm>
          <a:prstGeom prst="rect">
            <a:avLst/>
          </a:prstGeom>
        </p:spPr>
        <p:txBody>
          <a:bodyPr wrap="square">
            <a:spAutoFit/>
          </a:bodyPr>
          <a:lstStyle/>
          <a:p>
            <a:r>
              <a:rPr lang="de-DE" sz="2500" dirty="0">
                <a:latin typeface="Arial" panose="020B0604020202020204" pitchFamily="34" charset="0"/>
                <a:ea typeface="Arial" panose="020B0604020202020204" pitchFamily="34" charset="0"/>
                <a:cs typeface="Times New Roman" panose="02020603050405020304" pitchFamily="18" charset="0"/>
              </a:rPr>
              <a:t>Die </a:t>
            </a:r>
            <a:r>
              <a:rPr lang="de-DE" sz="2500" b="1" u="sng" dirty="0">
                <a:latin typeface="Arial" panose="020B0604020202020204" pitchFamily="34" charset="0"/>
                <a:ea typeface="Arial" panose="020B0604020202020204" pitchFamily="34" charset="0"/>
                <a:cs typeface="Times New Roman" panose="02020603050405020304" pitchFamily="18" charset="0"/>
              </a:rPr>
              <a:t>Staatsstraße 2365 </a:t>
            </a:r>
            <a:r>
              <a:rPr lang="de-DE" sz="2500" dirty="0">
                <a:latin typeface="Arial" panose="020B0604020202020204" pitchFamily="34" charset="0"/>
                <a:ea typeface="Arial" panose="020B0604020202020204" pitchFamily="34" charset="0"/>
                <a:cs typeface="Times New Roman" panose="02020603050405020304" pitchFamily="18" charset="0"/>
              </a:rPr>
              <a:t>beginnt im Nordwesten am </a:t>
            </a:r>
            <a:r>
              <a:rPr lang="de-DE" sz="2500" b="1" dirty="0" err="1">
                <a:latin typeface="Arial" panose="020B0604020202020204" pitchFamily="34" charset="0"/>
                <a:ea typeface="Arial" panose="020B0604020202020204" pitchFamily="34" charset="0"/>
                <a:cs typeface="Times New Roman" panose="02020603050405020304" pitchFamily="18" charset="0"/>
              </a:rPr>
              <a:t>Waakirchner</a:t>
            </a:r>
            <a:r>
              <a:rPr lang="de-DE" sz="2500" b="1" dirty="0">
                <a:latin typeface="Arial" panose="020B0604020202020204" pitchFamily="34" charset="0"/>
                <a:ea typeface="Arial" panose="020B0604020202020204" pitchFamily="34" charset="0"/>
                <a:cs typeface="Times New Roman" panose="02020603050405020304" pitchFamily="18" charset="0"/>
              </a:rPr>
              <a:t> Löwendenkmal </a:t>
            </a:r>
            <a:r>
              <a:rPr lang="de-DE" sz="2500" dirty="0">
                <a:latin typeface="Arial" panose="020B0604020202020204" pitchFamily="34" charset="0"/>
                <a:ea typeface="Arial" panose="020B0604020202020204" pitchFamily="34" charset="0"/>
                <a:cs typeface="Times New Roman" panose="02020603050405020304" pitchFamily="18" charset="0"/>
              </a:rPr>
              <a:t>und </a:t>
            </a:r>
            <a:r>
              <a:rPr lang="de-DE" sz="2500" b="1" dirty="0">
                <a:latin typeface="Arial" panose="020B0604020202020204" pitchFamily="34" charset="0"/>
                <a:ea typeface="Arial" panose="020B0604020202020204" pitchFamily="34" charset="0"/>
                <a:cs typeface="Times New Roman" panose="02020603050405020304" pitchFamily="18" charset="0"/>
              </a:rPr>
              <a:t>endet</a:t>
            </a:r>
            <a:r>
              <a:rPr lang="de-DE" sz="2500" dirty="0">
                <a:latin typeface="Arial" panose="020B0604020202020204" pitchFamily="34" charset="0"/>
                <a:ea typeface="Arial" panose="020B0604020202020204" pitchFamily="34" charset="0"/>
                <a:cs typeface="Times New Roman" panose="02020603050405020304" pitchFamily="18" charset="0"/>
              </a:rPr>
              <a:t> nach ca. </a:t>
            </a:r>
            <a:r>
              <a:rPr lang="de-DE" sz="2500" b="1" dirty="0">
                <a:latin typeface="Arial" panose="020B0604020202020204" pitchFamily="34" charset="0"/>
                <a:ea typeface="Arial" panose="020B0604020202020204" pitchFamily="34" charset="0"/>
                <a:cs typeface="Times New Roman" panose="02020603050405020304" pitchFamily="18" charset="0"/>
              </a:rPr>
              <a:t>5,5 km </a:t>
            </a:r>
            <a:r>
              <a:rPr lang="de-DE" sz="2500" dirty="0">
                <a:latin typeface="Arial" panose="020B0604020202020204" pitchFamily="34" charset="0"/>
                <a:ea typeface="Arial" panose="020B0604020202020204" pitchFamily="34" charset="0"/>
                <a:cs typeface="Times New Roman" panose="02020603050405020304" pitchFamily="18" charset="0"/>
              </a:rPr>
              <a:t>im </a:t>
            </a:r>
            <a:r>
              <a:rPr lang="de-DE" sz="2500" b="1" dirty="0">
                <a:latin typeface="Arial" panose="020B0604020202020204" pitchFamily="34" charset="0"/>
                <a:ea typeface="Arial" panose="020B0604020202020204" pitchFamily="34" charset="0"/>
                <a:cs typeface="Times New Roman" panose="02020603050405020304" pitchFamily="18" charset="0"/>
              </a:rPr>
              <a:t>südöstlichen Bereich in </a:t>
            </a:r>
            <a:r>
              <a:rPr lang="de-DE" sz="2500" b="1" dirty="0" err="1">
                <a:latin typeface="Arial" panose="020B0604020202020204" pitchFamily="34" charset="0"/>
                <a:ea typeface="Arial" panose="020B0604020202020204" pitchFamily="34" charset="0"/>
                <a:cs typeface="Times New Roman" panose="02020603050405020304" pitchFamily="18" charset="0"/>
              </a:rPr>
              <a:t>Gmund</a:t>
            </a:r>
            <a:r>
              <a:rPr lang="de-DE" sz="2500" b="1" dirty="0">
                <a:latin typeface="Arial" panose="020B0604020202020204" pitchFamily="34" charset="0"/>
                <a:ea typeface="Arial" panose="020B0604020202020204" pitchFamily="34" charset="0"/>
                <a:cs typeface="Times New Roman" panose="02020603050405020304" pitchFamily="18" charset="0"/>
              </a:rPr>
              <a:t> am Tegernsee </a:t>
            </a:r>
            <a:r>
              <a:rPr lang="de-DE" sz="2500" dirty="0">
                <a:latin typeface="Arial" panose="020B0604020202020204" pitchFamily="34" charset="0"/>
                <a:ea typeface="Arial" panose="020B0604020202020204" pitchFamily="34" charset="0"/>
                <a:cs typeface="Times New Roman" panose="02020603050405020304" pitchFamily="18" charset="0"/>
              </a:rPr>
              <a:t>(Hauptteil), der zweite Teil der Straße verbindet die Bundesstraße B318 in </a:t>
            </a:r>
            <a:r>
              <a:rPr lang="de-DE" sz="2500" dirty="0" err="1">
                <a:latin typeface="Arial" panose="020B0604020202020204" pitchFamily="34" charset="0"/>
                <a:ea typeface="Arial" panose="020B0604020202020204" pitchFamily="34" charset="0"/>
                <a:cs typeface="Times New Roman" panose="02020603050405020304" pitchFamily="18" charset="0"/>
              </a:rPr>
              <a:t>Dürnbach</a:t>
            </a:r>
            <a:r>
              <a:rPr lang="de-DE" sz="2500" dirty="0">
                <a:latin typeface="Arial" panose="020B0604020202020204" pitchFamily="34" charset="0"/>
                <a:ea typeface="Arial" panose="020B0604020202020204" pitchFamily="34" charset="0"/>
                <a:cs typeface="Times New Roman" panose="02020603050405020304" pitchFamily="18" charset="0"/>
              </a:rPr>
              <a:t> mit der B472 an der Einmündung der Firma Auto </a:t>
            </a:r>
            <a:r>
              <a:rPr lang="de-DE" sz="2500" dirty="0" err="1">
                <a:latin typeface="Arial" panose="020B0604020202020204" pitchFamily="34" charset="0"/>
                <a:ea typeface="Arial" panose="020B0604020202020204" pitchFamily="34" charset="0"/>
                <a:cs typeface="Times New Roman" panose="02020603050405020304" pitchFamily="18" charset="0"/>
              </a:rPr>
              <a:t>Weingand</a:t>
            </a:r>
            <a:r>
              <a:rPr lang="de-DE" sz="2500" dirty="0">
                <a:latin typeface="Arial" panose="020B0604020202020204" pitchFamily="34" charset="0"/>
                <a:ea typeface="Arial" panose="020B0604020202020204" pitchFamily="34" charset="0"/>
                <a:cs typeface="Times New Roman" panose="02020603050405020304" pitchFamily="18" charset="0"/>
              </a:rPr>
              <a:t> (Länge ca. </a:t>
            </a:r>
            <a:r>
              <a:rPr lang="de-DE" sz="2500" dirty="0">
                <a:latin typeface="Arial" panose="020B0604020202020204" pitchFamily="34" charset="0"/>
                <a:ea typeface="Arial" panose="020B0604020202020204" pitchFamily="34" charset="0"/>
                <a:cs typeface="Times New Roman" panose="02020603050405020304" pitchFamily="18" charset="0"/>
              </a:rPr>
              <a:t>2,8 km</a:t>
            </a:r>
            <a:r>
              <a:rPr lang="de-DE" sz="2500" dirty="0" smtClean="0">
                <a:latin typeface="Arial" panose="020B0604020202020204" pitchFamily="34" charset="0"/>
                <a:ea typeface="Arial" panose="020B0604020202020204" pitchFamily="34" charset="0"/>
                <a:cs typeface="Times New Roman" panose="02020603050405020304" pitchFamily="18" charset="0"/>
              </a:rPr>
              <a:t>).</a:t>
            </a:r>
          </a:p>
          <a:p>
            <a:endParaRPr lang="de-DE" sz="2500" dirty="0">
              <a:latin typeface="Arial" panose="020B0604020202020204" pitchFamily="34" charset="0"/>
              <a:ea typeface="Arial" panose="020B0604020202020204" pitchFamily="34" charset="0"/>
              <a:cs typeface="Times New Roman" panose="02020603050405020304" pitchFamily="18" charset="0"/>
            </a:endParaRPr>
          </a:p>
          <a:p>
            <a:r>
              <a:rPr lang="de-DE" sz="2500" dirty="0">
                <a:latin typeface="Arial" panose="020B0604020202020204" pitchFamily="34" charset="0"/>
                <a:ea typeface="Arial" panose="020B0604020202020204" pitchFamily="34" charset="0"/>
                <a:cs typeface="Times New Roman" panose="02020603050405020304" pitchFamily="18" charset="0"/>
              </a:rPr>
              <a:t>Durch bauliche Veränderungen an der Kreuzung Waakirchen / Marienstein / </a:t>
            </a:r>
            <a:r>
              <a:rPr lang="de-DE" sz="2500" dirty="0" err="1">
                <a:latin typeface="Arial" panose="020B0604020202020204" pitchFamily="34" charset="0"/>
                <a:ea typeface="Arial" panose="020B0604020202020204" pitchFamily="34" charset="0"/>
                <a:cs typeface="Times New Roman" panose="02020603050405020304" pitchFamily="18" charset="0"/>
              </a:rPr>
              <a:t>Hauserdörfl</a:t>
            </a:r>
            <a:r>
              <a:rPr lang="de-DE" sz="2500" dirty="0">
                <a:latin typeface="Arial" panose="020B0604020202020204" pitchFamily="34" charset="0"/>
                <a:ea typeface="Arial" panose="020B0604020202020204" pitchFamily="34" charset="0"/>
                <a:cs typeface="Times New Roman" panose="02020603050405020304" pitchFamily="18" charset="0"/>
              </a:rPr>
              <a:t> im September 2013 konnte ein </a:t>
            </a:r>
            <a:r>
              <a:rPr lang="de-DE" sz="2500" b="1" dirty="0">
                <a:latin typeface="Arial" panose="020B0604020202020204" pitchFamily="34" charset="0"/>
                <a:ea typeface="Arial" panose="020B0604020202020204" pitchFamily="34" charset="0"/>
                <a:cs typeface="Times New Roman" panose="02020603050405020304" pitchFamily="18" charset="0"/>
              </a:rPr>
              <a:t>Unfallschwerpunkt </a:t>
            </a:r>
            <a:r>
              <a:rPr lang="de-DE" sz="2500" dirty="0">
                <a:latin typeface="Arial" panose="020B0604020202020204" pitchFamily="34" charset="0"/>
                <a:ea typeface="Arial" panose="020B0604020202020204" pitchFamily="34" charset="0"/>
                <a:cs typeface="Times New Roman" panose="02020603050405020304" pitchFamily="18" charset="0"/>
              </a:rPr>
              <a:t>im Bereich der Staatsstraße 2365 </a:t>
            </a:r>
            <a:r>
              <a:rPr lang="de-DE" sz="2500" b="1" dirty="0">
                <a:latin typeface="Arial" panose="020B0604020202020204" pitchFamily="34" charset="0"/>
                <a:ea typeface="Arial" panose="020B0604020202020204" pitchFamily="34" charset="0"/>
                <a:cs typeface="Times New Roman" panose="02020603050405020304" pitchFamily="18" charset="0"/>
              </a:rPr>
              <a:t>entschärft</a:t>
            </a:r>
            <a:r>
              <a:rPr lang="de-DE" sz="2500" dirty="0">
                <a:latin typeface="Arial" panose="020B0604020202020204" pitchFamily="34" charset="0"/>
                <a:ea typeface="Arial" panose="020B0604020202020204" pitchFamily="34" charset="0"/>
                <a:cs typeface="Times New Roman" panose="02020603050405020304" pitchFamily="18" charset="0"/>
              </a:rPr>
              <a:t> werden. </a:t>
            </a:r>
          </a:p>
          <a:p>
            <a:r>
              <a:rPr lang="de-DE" sz="1300" dirty="0">
                <a:latin typeface="Arial" panose="020B0604020202020204" pitchFamily="34" charset="0"/>
                <a:ea typeface="Arial" panose="020B0604020202020204" pitchFamily="34" charset="0"/>
                <a:cs typeface="Times New Roman" panose="02020603050405020304" pitchFamily="18" charset="0"/>
              </a:rPr>
              <a:t>(Quelle: Medieninformationen aus der Region</a:t>
            </a:r>
            <a:r>
              <a:rPr lang="de-DE" sz="1300" dirty="0" smtClean="0">
                <a:latin typeface="Arial" panose="020B0604020202020204" pitchFamily="34" charset="0"/>
                <a:ea typeface="Arial" panose="020B0604020202020204" pitchFamily="34" charset="0"/>
                <a:cs typeface="Times New Roman" panose="02020603050405020304" pitchFamily="18" charset="0"/>
              </a:rPr>
              <a:t>)</a:t>
            </a:r>
            <a:endParaRPr lang="de-DE" sz="1300" dirty="0">
              <a:latin typeface="Arial" panose="020B0604020202020204" pitchFamily="34" charset="0"/>
              <a:ea typeface="Arial"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24318544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647700" y="228600"/>
            <a:ext cx="11036300" cy="6555641"/>
          </a:xfrm>
          <a:prstGeom prst="rect">
            <a:avLst/>
          </a:prstGeom>
          <a:noFill/>
        </p:spPr>
        <p:txBody>
          <a:bodyPr wrap="square" rtlCol="0">
            <a:spAutoFit/>
          </a:bodyPr>
          <a:lstStyle/>
          <a:p>
            <a:pPr algn="ctr"/>
            <a:r>
              <a:rPr lang="de-DE" sz="14000" b="1" dirty="0" smtClean="0"/>
              <a:t>Ihre Meinung ist uns wichtig!</a:t>
            </a:r>
            <a:endParaRPr lang="de-DE" sz="14000" b="1" dirty="0"/>
          </a:p>
        </p:txBody>
      </p:sp>
    </p:spTree>
    <p:extLst>
      <p:ext uri="{BB962C8B-B14F-4D97-AF65-F5344CB8AC3E}">
        <p14:creationId xmlns:p14="http://schemas.microsoft.com/office/powerpoint/2010/main" val="17865506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304800" y="317500"/>
            <a:ext cx="11518900" cy="6375591"/>
          </a:xfrm>
          <a:prstGeom prst="rect">
            <a:avLst/>
          </a:prstGeom>
        </p:spPr>
        <p:txBody>
          <a:bodyPr wrap="square">
            <a:spAutoFit/>
          </a:bodyPr>
          <a:lstStyle/>
          <a:p>
            <a:pPr>
              <a:lnSpc>
                <a:spcPct val="107000"/>
              </a:lnSpc>
              <a:spcBef>
                <a:spcPts val="1200"/>
              </a:spcBef>
              <a:spcAft>
                <a:spcPts val="300"/>
              </a:spcAft>
            </a:pPr>
            <a:r>
              <a:rPr lang="de-DE" sz="4000" b="1" kern="0" dirty="0">
                <a:solidFill>
                  <a:srgbClr val="666666"/>
                </a:solidFill>
                <a:latin typeface="Verdana" panose="020B0604030504040204" pitchFamily="34" charset="0"/>
                <a:ea typeface="Times New Roman" panose="02020603050405020304" pitchFamily="18" charset="0"/>
                <a:cs typeface="Times New Roman" panose="02020603050405020304" pitchFamily="18" charset="0"/>
              </a:rPr>
              <a:t>Abgase – Dieselmotoremissionen</a:t>
            </a:r>
            <a:endParaRPr lang="de-DE" sz="4000" b="1" kern="0" dirty="0">
              <a:solidFill>
                <a:srgbClr val="2E74B5"/>
              </a:solidFill>
              <a:latin typeface="Calibri Light" panose="020F0302020204030204" pitchFamily="34" charset="0"/>
              <a:ea typeface="Times New Roman" panose="02020603050405020304" pitchFamily="18" charset="0"/>
              <a:cs typeface="Times New Roman" panose="02020603050405020304" pitchFamily="18" charset="0"/>
            </a:endParaRPr>
          </a:p>
          <a:p>
            <a:pPr>
              <a:lnSpc>
                <a:spcPts val="1800"/>
              </a:lnSpc>
              <a:spcAft>
                <a:spcPts val="1200"/>
              </a:spcAft>
            </a:pPr>
            <a:r>
              <a:rPr lang="de-DE" dirty="0">
                <a:solidFill>
                  <a:srgbClr val="333333"/>
                </a:solidFill>
                <a:latin typeface="Verdana" panose="020B0604030504040204" pitchFamily="34" charset="0"/>
                <a:ea typeface="Times New Roman" panose="02020603050405020304" pitchFamily="18" charset="0"/>
              </a:rPr>
              <a:t>Abgase von Kraftfahrzeugen bestehen aus einer Vielzahl von Substanzen, die bei der Verbrennung des Kraftstoffes im Motor entstehen. </a:t>
            </a:r>
            <a:endParaRPr lang="de-DE" sz="3200" dirty="0">
              <a:latin typeface="Times New Roman" panose="02020603050405020304" pitchFamily="18" charset="0"/>
              <a:ea typeface="Times New Roman" panose="02020603050405020304" pitchFamily="18" charset="0"/>
            </a:endParaRPr>
          </a:p>
          <a:p>
            <a:pPr>
              <a:lnSpc>
                <a:spcPts val="1800"/>
              </a:lnSpc>
              <a:spcBef>
                <a:spcPts val="900"/>
              </a:spcBef>
              <a:spcAft>
                <a:spcPts val="300"/>
              </a:spcAft>
            </a:pPr>
            <a:r>
              <a:rPr lang="de-DE" sz="2400" b="1" dirty="0">
                <a:solidFill>
                  <a:srgbClr val="004A95"/>
                </a:solidFill>
                <a:latin typeface="Verdana" panose="020B0604030504040204" pitchFamily="34" charset="0"/>
                <a:ea typeface="Times New Roman" panose="02020603050405020304" pitchFamily="18" charset="0"/>
              </a:rPr>
              <a:t>Wesentliche </a:t>
            </a:r>
            <a:r>
              <a:rPr lang="de-DE" sz="2400" b="1" dirty="0" smtClean="0">
                <a:solidFill>
                  <a:srgbClr val="004A95"/>
                </a:solidFill>
                <a:latin typeface="Verdana" panose="020B0604030504040204" pitchFamily="34" charset="0"/>
                <a:ea typeface="Times New Roman" panose="02020603050405020304" pitchFamily="18" charset="0"/>
              </a:rPr>
              <a:t>Schadstoff-Komponenten</a:t>
            </a:r>
            <a:endParaRPr lang="de-DE" sz="3600" b="1" dirty="0">
              <a:latin typeface="Times New Roman" panose="02020603050405020304" pitchFamily="18" charset="0"/>
              <a:ea typeface="Times New Roman" panose="02020603050405020304" pitchFamily="18" charset="0"/>
            </a:endParaRPr>
          </a:p>
          <a:p>
            <a:pPr>
              <a:lnSpc>
                <a:spcPts val="2500"/>
              </a:lnSpc>
              <a:spcAft>
                <a:spcPts val="600"/>
              </a:spcAft>
            </a:pPr>
            <a:r>
              <a:rPr lang="de-DE" dirty="0">
                <a:solidFill>
                  <a:srgbClr val="333333"/>
                </a:solidFill>
                <a:latin typeface="Verdana" panose="020B0604030504040204" pitchFamily="34" charset="0"/>
                <a:ea typeface="Times New Roman" panose="02020603050405020304" pitchFamily="18" charset="0"/>
              </a:rPr>
              <a:t>Kohlenmonoxid (CO</a:t>
            </a:r>
            <a:r>
              <a:rPr lang="de-DE" dirty="0" smtClean="0">
                <a:solidFill>
                  <a:srgbClr val="333333"/>
                </a:solidFill>
                <a:latin typeface="Verdana" panose="020B0604030504040204" pitchFamily="34" charset="0"/>
                <a:ea typeface="Times New Roman" panose="02020603050405020304" pitchFamily="18" charset="0"/>
              </a:rPr>
              <a:t>)</a:t>
            </a:r>
            <a:r>
              <a:rPr lang="de-DE" dirty="0">
                <a:solidFill>
                  <a:srgbClr val="333333"/>
                </a:solidFill>
                <a:latin typeface="Verdana" panose="020B0604030504040204" pitchFamily="34" charset="0"/>
                <a:ea typeface="Times New Roman" panose="02020603050405020304" pitchFamily="18" charset="0"/>
              </a:rPr>
              <a:t/>
            </a:r>
            <a:br>
              <a:rPr lang="de-DE" dirty="0">
                <a:solidFill>
                  <a:srgbClr val="333333"/>
                </a:solidFill>
                <a:latin typeface="Verdana" panose="020B0604030504040204" pitchFamily="34" charset="0"/>
                <a:ea typeface="Times New Roman" panose="02020603050405020304" pitchFamily="18" charset="0"/>
              </a:rPr>
            </a:br>
            <a:r>
              <a:rPr lang="de-DE" dirty="0">
                <a:solidFill>
                  <a:srgbClr val="333333"/>
                </a:solidFill>
                <a:latin typeface="Verdana" panose="020B0604030504040204" pitchFamily="34" charset="0"/>
                <a:ea typeface="Times New Roman" panose="02020603050405020304" pitchFamily="18" charset="0"/>
              </a:rPr>
              <a:t>Stickoxide (</a:t>
            </a:r>
            <a:r>
              <a:rPr lang="de-DE" dirty="0" err="1">
                <a:solidFill>
                  <a:srgbClr val="333333"/>
                </a:solidFill>
                <a:latin typeface="Verdana" panose="020B0604030504040204" pitchFamily="34" charset="0"/>
                <a:ea typeface="Times New Roman" panose="02020603050405020304" pitchFamily="18" charset="0"/>
              </a:rPr>
              <a:t>NOx</a:t>
            </a:r>
            <a:r>
              <a:rPr lang="de-DE" dirty="0">
                <a:solidFill>
                  <a:srgbClr val="333333"/>
                </a:solidFill>
                <a:latin typeface="Verdana" panose="020B0604030504040204" pitchFamily="34" charset="0"/>
                <a:ea typeface="Times New Roman" panose="02020603050405020304" pitchFamily="18" charset="0"/>
              </a:rPr>
              <a:t>)</a:t>
            </a:r>
            <a:br>
              <a:rPr lang="de-DE" dirty="0">
                <a:solidFill>
                  <a:srgbClr val="333333"/>
                </a:solidFill>
                <a:latin typeface="Verdana" panose="020B0604030504040204" pitchFamily="34" charset="0"/>
                <a:ea typeface="Times New Roman" panose="02020603050405020304" pitchFamily="18" charset="0"/>
              </a:rPr>
            </a:br>
            <a:r>
              <a:rPr lang="de-DE" dirty="0">
                <a:solidFill>
                  <a:srgbClr val="333333"/>
                </a:solidFill>
                <a:latin typeface="Verdana" panose="020B0604030504040204" pitchFamily="34" charset="0"/>
                <a:ea typeface="Times New Roman" panose="02020603050405020304" pitchFamily="18" charset="0"/>
              </a:rPr>
              <a:t>Partikel (in Dieselabgasen: Dieselruß - DME)</a:t>
            </a:r>
            <a:br>
              <a:rPr lang="de-DE" dirty="0">
                <a:solidFill>
                  <a:srgbClr val="333333"/>
                </a:solidFill>
                <a:latin typeface="Verdana" panose="020B0604030504040204" pitchFamily="34" charset="0"/>
                <a:ea typeface="Times New Roman" panose="02020603050405020304" pitchFamily="18" charset="0"/>
              </a:rPr>
            </a:br>
            <a:r>
              <a:rPr lang="de-DE" dirty="0">
                <a:solidFill>
                  <a:srgbClr val="333333"/>
                </a:solidFill>
                <a:latin typeface="Verdana" panose="020B0604030504040204" pitchFamily="34" charset="0"/>
                <a:ea typeface="Times New Roman" panose="02020603050405020304" pitchFamily="18" charset="0"/>
              </a:rPr>
              <a:t>Kohlenwasserstoffe (HC)</a:t>
            </a:r>
            <a:br>
              <a:rPr lang="de-DE" dirty="0">
                <a:solidFill>
                  <a:srgbClr val="333333"/>
                </a:solidFill>
                <a:latin typeface="Verdana" panose="020B0604030504040204" pitchFamily="34" charset="0"/>
                <a:ea typeface="Times New Roman" panose="02020603050405020304" pitchFamily="18" charset="0"/>
              </a:rPr>
            </a:br>
            <a:r>
              <a:rPr lang="de-DE" dirty="0">
                <a:solidFill>
                  <a:srgbClr val="333333"/>
                </a:solidFill>
                <a:latin typeface="Verdana" panose="020B0604030504040204" pitchFamily="34" charset="0"/>
                <a:ea typeface="Times New Roman" panose="02020603050405020304" pitchFamily="18" charset="0"/>
              </a:rPr>
              <a:t>Aldehyde</a:t>
            </a:r>
            <a:br>
              <a:rPr lang="de-DE" dirty="0">
                <a:solidFill>
                  <a:srgbClr val="333333"/>
                </a:solidFill>
                <a:latin typeface="Verdana" panose="020B0604030504040204" pitchFamily="34" charset="0"/>
                <a:ea typeface="Times New Roman" panose="02020603050405020304" pitchFamily="18" charset="0"/>
              </a:rPr>
            </a:br>
            <a:r>
              <a:rPr lang="de-DE" dirty="0">
                <a:solidFill>
                  <a:srgbClr val="333333"/>
                </a:solidFill>
                <a:latin typeface="Verdana" panose="020B0604030504040204" pitchFamily="34" charset="0"/>
                <a:ea typeface="Times New Roman" panose="02020603050405020304" pitchFamily="18" charset="0"/>
              </a:rPr>
              <a:t>Kohlendioxid (CO2</a:t>
            </a:r>
            <a:r>
              <a:rPr lang="de-DE" dirty="0" smtClean="0">
                <a:solidFill>
                  <a:srgbClr val="333333"/>
                </a:solidFill>
                <a:latin typeface="Verdana" panose="020B0604030504040204" pitchFamily="34" charset="0"/>
                <a:ea typeface="Times New Roman" panose="02020603050405020304" pitchFamily="18" charset="0"/>
              </a:rPr>
              <a:t>)</a:t>
            </a:r>
            <a:endParaRPr lang="de-DE" dirty="0">
              <a:solidFill>
                <a:srgbClr val="333333"/>
              </a:solidFill>
              <a:latin typeface="Verdana" panose="020B0604030504040204" pitchFamily="34" charset="0"/>
              <a:ea typeface="Times New Roman" panose="02020603050405020304" pitchFamily="18" charset="0"/>
            </a:endParaRPr>
          </a:p>
          <a:p>
            <a:r>
              <a:rPr lang="de-DE" sz="2400" b="1" dirty="0">
                <a:solidFill>
                  <a:srgbClr val="004A95"/>
                </a:solidFill>
                <a:latin typeface="Verdana" panose="020B0604030504040204" pitchFamily="34" charset="0"/>
                <a:ea typeface="Times New Roman" panose="02020603050405020304" pitchFamily="18" charset="0"/>
              </a:rPr>
              <a:t>Schädliche Wirkungen</a:t>
            </a:r>
          </a:p>
          <a:p>
            <a:r>
              <a:rPr lang="de-DE" dirty="0">
                <a:solidFill>
                  <a:srgbClr val="333333"/>
                </a:solidFill>
                <a:latin typeface="Verdana" panose="020B0604030504040204" pitchFamily="34" charset="0"/>
                <a:ea typeface="Times New Roman" panose="02020603050405020304" pitchFamily="18" charset="0"/>
              </a:rPr>
              <a:t>Die genannten Komponenten haben schädliche Wirkungen auf die Gesundheit des Menschen und/oder auf die Umwelt.</a:t>
            </a:r>
          </a:p>
          <a:p>
            <a:pPr lvl="0"/>
            <a:r>
              <a:rPr lang="de-DE" dirty="0">
                <a:solidFill>
                  <a:srgbClr val="333333"/>
                </a:solidFill>
                <a:latin typeface="Verdana" panose="020B0604030504040204" pitchFamily="34" charset="0"/>
                <a:ea typeface="Times New Roman" panose="02020603050405020304" pitchFamily="18" charset="0"/>
              </a:rPr>
              <a:t>DME ist im Verdacht, beim Menschen Krebs zu erzeugen.</a:t>
            </a:r>
          </a:p>
          <a:p>
            <a:pPr lvl="0"/>
            <a:r>
              <a:rPr lang="de-DE" dirty="0">
                <a:solidFill>
                  <a:srgbClr val="333333"/>
                </a:solidFill>
                <a:latin typeface="Verdana" panose="020B0604030504040204" pitchFamily="34" charset="0"/>
                <a:ea typeface="Times New Roman" panose="02020603050405020304" pitchFamily="18" charset="0"/>
              </a:rPr>
              <a:t>CO schränkt den Sauerstofftransport im Blut stark ein und kann zu erheblichen Schäden an Gehirn, Herz und anderen Organen führen.</a:t>
            </a:r>
          </a:p>
          <a:p>
            <a:pPr lvl="0"/>
            <a:r>
              <a:rPr lang="de-DE" dirty="0">
                <a:solidFill>
                  <a:srgbClr val="333333"/>
                </a:solidFill>
                <a:latin typeface="Verdana" panose="020B0604030504040204" pitchFamily="34" charset="0"/>
                <a:ea typeface="Times New Roman" panose="02020603050405020304" pitchFamily="18" charset="0"/>
              </a:rPr>
              <a:t>Stickoxide schädigen die Atemwege, sind Hauptverursacher des Waldsterbens und tragen zum so genannten Sommer-Smog (Ozonbildung) bei.</a:t>
            </a:r>
          </a:p>
          <a:p>
            <a:pPr lvl="0"/>
            <a:r>
              <a:rPr lang="de-DE" dirty="0">
                <a:solidFill>
                  <a:srgbClr val="333333"/>
                </a:solidFill>
                <a:latin typeface="Verdana" panose="020B0604030504040204" pitchFamily="34" charset="0"/>
                <a:ea typeface="Times New Roman" panose="02020603050405020304" pitchFamily="18" charset="0"/>
              </a:rPr>
              <a:t>CO2 ist als so genanntes Treibhausgas in aller Munde</a:t>
            </a:r>
            <a:r>
              <a:rPr lang="de-DE" dirty="0" smtClean="0">
                <a:solidFill>
                  <a:srgbClr val="333333"/>
                </a:solidFill>
                <a:latin typeface="Verdana" panose="020B0604030504040204" pitchFamily="34" charset="0"/>
                <a:ea typeface="Times New Roman" panose="02020603050405020304" pitchFamily="18" charset="0"/>
              </a:rPr>
              <a:t>.</a:t>
            </a:r>
            <a:endParaRPr lang="de-DE" dirty="0">
              <a:solidFill>
                <a:srgbClr val="333333"/>
              </a:solidFill>
              <a:latin typeface="Verdana" panose="020B0604030504040204" pitchFamily="34" charset="0"/>
              <a:ea typeface="Times New Roman" panose="02020603050405020304" pitchFamily="18" charset="0"/>
            </a:endParaRPr>
          </a:p>
        </p:txBody>
      </p:sp>
    </p:spTree>
    <p:extLst>
      <p:ext uri="{BB962C8B-B14F-4D97-AF65-F5344CB8AC3E}">
        <p14:creationId xmlns:p14="http://schemas.microsoft.com/office/powerpoint/2010/main" val="10372408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306</Words>
  <Application>Microsoft Office PowerPoint</Application>
  <PresentationFormat>Breitbild</PresentationFormat>
  <Paragraphs>27</Paragraphs>
  <Slides>11</Slides>
  <Notes>0</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11</vt:i4>
      </vt:variant>
    </vt:vector>
  </HeadingPairs>
  <TitlesOfParts>
    <vt:vector size="17" baseType="lpstr">
      <vt:lpstr>Arial</vt:lpstr>
      <vt:lpstr>Calibri</vt:lpstr>
      <vt:lpstr>Calibri Light</vt:lpstr>
      <vt:lpstr>Times New Roman</vt:lpstr>
      <vt:lpstr>Verdana</vt:lpstr>
      <vt:lpstr>Office Theme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user</dc:creator>
  <cp:lastModifiedBy>user</cp:lastModifiedBy>
  <cp:revision>7</cp:revision>
  <cp:lastPrinted>2015-10-10T06:43:11Z</cp:lastPrinted>
  <dcterms:created xsi:type="dcterms:W3CDTF">2015-10-10T05:55:07Z</dcterms:created>
  <dcterms:modified xsi:type="dcterms:W3CDTF">2015-10-10T06:43:58Z</dcterms:modified>
</cp:coreProperties>
</file>